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4" r:id="rId7"/>
    <p:sldId id="269" r:id="rId8"/>
    <p:sldId id="271" r:id="rId9"/>
    <p:sldId id="272" r:id="rId10"/>
    <p:sldId id="270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6AC1D4E-C414-4C42-BC5E-F03981EA15FE}">
          <p14:sldIdLst>
            <p14:sldId id="256"/>
            <p14:sldId id="257"/>
            <p14:sldId id="258"/>
            <p14:sldId id="259"/>
            <p14:sldId id="260"/>
            <p14:sldId id="264"/>
            <p14:sldId id="269"/>
            <p14:sldId id="271"/>
            <p14:sldId id="272"/>
            <p14:sldId id="270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D000"/>
    <a:srgbClr val="B2D9E8"/>
    <a:srgbClr val="A1C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15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E5ED8-9AEF-AF48-83B5-91571CDD6870}" type="datetimeFigureOut">
              <a:rPr lang="de-DE" smtClean="0"/>
              <a:t>30.05.2025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EC80B-BBE4-BD44-AF44-9AA8C4D1E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35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0845-A2B4-0B43-884F-C63F717541AA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89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D2CA-0267-B547-B9E9-6FE4536AE635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4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1174-3582-1C45-B94E-EB47A5CF323E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92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92AED-8196-2948-AE40-DB4C9A8ED1A8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05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D6C-9FED-A248-9441-B25437EF54D3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73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DC59-BB46-1C4B-8D0A-D31BE17193B0}" type="datetime1">
              <a:rPr lang="de-DE" smtClean="0"/>
              <a:t>30.05.2025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59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D27A9-89AA-0C49-A7AB-36466554F836}" type="datetime1">
              <a:rPr lang="de-DE" smtClean="0"/>
              <a:t>30.05.2025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00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BDB6-B9B7-B341-B4B2-05773C3E952F}" type="datetime1">
              <a:rPr lang="de-DE" smtClean="0"/>
              <a:t>30.05.2025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02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EEF6-B9ED-C44E-8CCB-28610CF96719}" type="datetime1">
              <a:rPr lang="de-DE" smtClean="0"/>
              <a:t>30.05.2025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5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05F6-876B-8C4E-9C25-94F19B5C855F}" type="datetime1">
              <a:rPr lang="de-DE" smtClean="0"/>
              <a:t>30.05.2025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02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6F61-7B9E-9C4B-A20C-BFD9A4898EE6}" type="datetime1">
              <a:rPr lang="de-DE" smtClean="0"/>
              <a:t>30.05.2025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mupf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11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5983-32AF-B84F-BFF4-18EA75577618}" type="datetime1">
              <a:rPr lang="de-DE" smtClean="0"/>
              <a:t>30.05.2025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mupf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6205-1DF1-2A4B-8327-0EA6B8C45D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99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B0444F49-4981-664E-8F16-8DAC7A19DB23}"/>
              </a:ext>
            </a:extLst>
          </p:cNvPr>
          <p:cNvSpPr/>
          <p:nvPr/>
        </p:nvSpPr>
        <p:spPr>
          <a:xfrm>
            <a:off x="1436914" y="5856605"/>
            <a:ext cx="9692639" cy="422955"/>
          </a:xfrm>
          <a:prstGeom prst="roundRect">
            <a:avLst/>
          </a:prstGeom>
          <a:solidFill>
            <a:srgbClr val="B2D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E444DE7F-71FA-154F-BAD1-79B0E78AB016}"/>
              </a:ext>
            </a:extLst>
          </p:cNvPr>
          <p:cNvSpPr/>
          <p:nvPr/>
        </p:nvSpPr>
        <p:spPr>
          <a:xfrm>
            <a:off x="1267097" y="534310"/>
            <a:ext cx="9862457" cy="876254"/>
          </a:xfrm>
          <a:prstGeom prst="roundRect">
            <a:avLst/>
          </a:prstGeom>
          <a:solidFill>
            <a:srgbClr val="8DD000">
              <a:alpha val="5671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A1677D-C998-FD4B-894B-AAF138ADC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097" y="477116"/>
            <a:ext cx="9144000" cy="990642"/>
          </a:xfrm>
        </p:spPr>
        <p:txBody>
          <a:bodyPr/>
          <a:lstStyle/>
          <a:p>
            <a:r>
              <a:rPr lang="de-DE" b="1" dirty="0"/>
              <a:t>Methodencurriculum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D00DDE-F27E-034C-97B4-7A028EAFC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7096" y="5900736"/>
            <a:ext cx="9862457" cy="422954"/>
          </a:xfrm>
        </p:spPr>
        <p:txBody>
          <a:bodyPr>
            <a:normAutofit/>
          </a:bodyPr>
          <a:lstStyle/>
          <a:p>
            <a:r>
              <a:rPr lang="de-DE" sz="1800" dirty="0"/>
              <a:t>Schule Altengamme – Deich 2021-05-30</a:t>
            </a:r>
          </a:p>
        </p:txBody>
      </p:sp>
      <p:pic>
        <p:nvPicPr>
          <p:cNvPr id="4" name="Bild 1">
            <a:extLst>
              <a:ext uri="{FF2B5EF4-FFF2-40B4-BE49-F238E27FC236}">
                <a16:creationId xmlns:a16="http://schemas.microsoft.com/office/drawing/2014/main" id="{CCCD6342-058F-E34F-A6B2-70910808952C}"/>
              </a:ext>
            </a:extLst>
          </p:cNvPr>
          <p:cNvPicPr/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7478" y="1974257"/>
            <a:ext cx="3357043" cy="3433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285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5" y="1289287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Texte und Informationen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10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879728" y="3941867"/>
            <a:ext cx="2830812" cy="914400"/>
            <a:chOff x="4835611" y="3749516"/>
            <a:chExt cx="2830812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40363" y="3952758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91915" y="2330335"/>
            <a:ext cx="4053016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fächerübergreifend im Unterricht, besonders im Fach Deutsch und Sachunterricht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62543" y="2196394"/>
            <a:ext cx="32224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e-DE" sz="1400" b="1" dirty="0"/>
          </a:p>
          <a:p>
            <a:pPr lvl="0"/>
            <a:r>
              <a:rPr lang="de-DE" sz="1400" b="1" dirty="0"/>
              <a:t>Ab Klasse 1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Texte und Wörter: lesen, abschreiben, auswendig lernen, ankreuzen, verbinden, durchstreichen, unterstreichen</a:t>
            </a:r>
          </a:p>
          <a:p>
            <a:pPr lvl="0"/>
            <a:r>
              <a:rPr lang="de-DE" sz="1400" b="1" dirty="0"/>
              <a:t>Ab Klasse 2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Texte und Informationen lesen und verstehen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alphabetisch ordnen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Inhaltsverzeichnis lesen können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Umgang mit dem Stichwortverzeichnis</a:t>
            </a:r>
          </a:p>
          <a:p>
            <a:pPr lvl="0"/>
            <a:r>
              <a:rPr lang="de-DE" sz="1400" b="1" dirty="0"/>
              <a:t>Ab Klasse 3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Informationen sammeln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Informationen aus Texten entnehmen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Stichwortzettel erstellen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Fragen stellen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Gedankenschwarm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Mindmap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891915" y="4599150"/>
            <a:ext cx="4225138" cy="1674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Flex und Flora – Mein Lesetagebuch, Gedankenschwarm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geht´s! Lernmethoden von Anfang an, SCHUBI - Informationen aus Texten, Stichwortzettel, Gedankenkarte, W-Fragen-Uhr, Fragenhand</a:t>
            </a:r>
          </a:p>
        </p:txBody>
      </p:sp>
    </p:spTree>
    <p:extLst>
      <p:ext uri="{BB962C8B-B14F-4D97-AF65-F5344CB8AC3E}">
        <p14:creationId xmlns:p14="http://schemas.microsoft.com/office/powerpoint/2010/main" val="216651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5" y="1289287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Dokumentation und Präsentation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11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879728" y="3941867"/>
            <a:ext cx="2830812" cy="914400"/>
            <a:chOff x="4835611" y="3749516"/>
            <a:chExt cx="2830812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40363" y="3952758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91915" y="2334155"/>
            <a:ext cx="4053016" cy="135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Projektwoche Experimentieren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fächerübergreifend im Unterricht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62543" y="2196394"/>
            <a:ext cx="32224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e-DE" sz="1400" b="1" dirty="0"/>
          </a:p>
          <a:p>
            <a:r>
              <a:rPr lang="de-DE" sz="1400" b="1" dirty="0"/>
              <a:t>Ab VSK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Experimentieren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Ausstellung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Rollenspiel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Mathekonferenz</a:t>
            </a:r>
            <a:endParaRPr lang="de-DE" sz="1400" b="1" dirty="0"/>
          </a:p>
          <a:p>
            <a:pPr lvl="0"/>
            <a:r>
              <a:rPr lang="de-DE" sz="1400" b="1" dirty="0"/>
              <a:t>Ab Klasse 1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Lernplakat</a:t>
            </a:r>
          </a:p>
          <a:p>
            <a:pPr lvl="0"/>
            <a:r>
              <a:rPr lang="de-DE" sz="1400" b="1" dirty="0"/>
              <a:t>Ab Klasse 2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Vortrag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Vorlesen</a:t>
            </a:r>
          </a:p>
          <a:p>
            <a:pPr lvl="0"/>
            <a:r>
              <a:rPr lang="de-DE" sz="1400" b="1" dirty="0"/>
              <a:t>Ab Klasse 3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Buchvorstellung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Lap</a:t>
            </a:r>
            <a:r>
              <a:rPr lang="de-DE" sz="1400" dirty="0"/>
              <a:t>-Book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400" dirty="0"/>
              <a:t>Umgang mit dem Computer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891915" y="4620290"/>
            <a:ext cx="422513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Ämterkarten Experimentieren, Ablaufplan, Vorgehensweise (siehe Anhang)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geht´s! Lernmethoden von Anfang an, SCHUBI – Ausstellung, Lernplakat, Vortrag, Vorlesen, Internetsuche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 und Flora – Buchvorstellung, </a:t>
            </a:r>
            <a:r>
              <a:rPr lang="de-DE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Lapbook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PIKAS - Mathekonferenz</a:t>
            </a:r>
          </a:p>
        </p:txBody>
      </p:sp>
    </p:spTree>
    <p:extLst>
      <p:ext uri="{BB962C8B-B14F-4D97-AF65-F5344CB8AC3E}">
        <p14:creationId xmlns:p14="http://schemas.microsoft.com/office/powerpoint/2010/main" val="184565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20928C2C-5A38-7944-8442-D062718FEE43}"/>
              </a:ext>
            </a:extLst>
          </p:cNvPr>
          <p:cNvSpPr/>
          <p:nvPr/>
        </p:nvSpPr>
        <p:spPr>
          <a:xfrm>
            <a:off x="809793" y="721150"/>
            <a:ext cx="10546641" cy="5170259"/>
          </a:xfrm>
          <a:prstGeom prst="roundRect">
            <a:avLst/>
          </a:prstGeom>
          <a:solidFill>
            <a:srgbClr val="8DD000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04B5A-8F8F-3548-94C0-17052800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404"/>
            <a:ext cx="10328031" cy="301575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sz="4800" b="1" dirty="0"/>
              <a:t>Methodencurriculum </a:t>
            </a:r>
          </a:p>
          <a:p>
            <a:pPr marL="0" indent="0" algn="ctr">
              <a:buNone/>
            </a:pPr>
            <a:endParaRPr lang="de-DE" sz="4800" dirty="0"/>
          </a:p>
          <a:p>
            <a:pPr marL="0" indent="0" algn="ctr">
              <a:buNone/>
            </a:pPr>
            <a:r>
              <a:rPr lang="de-DE" sz="4800" b="1" dirty="0"/>
              <a:t>oder </a:t>
            </a:r>
          </a:p>
          <a:p>
            <a:pPr marL="0" indent="0" algn="ctr">
              <a:buNone/>
            </a:pPr>
            <a:endParaRPr lang="de-DE" sz="4800" dirty="0"/>
          </a:p>
          <a:p>
            <a:pPr marL="0" indent="0" algn="ctr">
              <a:buNone/>
            </a:pPr>
            <a:r>
              <a:rPr lang="de-DE" sz="4800" b="1" dirty="0"/>
              <a:t>„Warum basteln die Kinder so lange an einer Kiste?“</a:t>
            </a:r>
            <a:endParaRPr lang="de-DE" sz="4800" dirty="0"/>
          </a:p>
          <a:p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F652FC97-9C39-B445-9149-8CDB7F1A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56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D60D75-2497-E447-851A-2C7AAB4C2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sz="4100" dirty="0">
                <a:solidFill>
                  <a:srgbClr val="FFFFFF"/>
                </a:solidFill>
              </a:rPr>
              <a:t>Kompetenzen</a:t>
            </a:r>
          </a:p>
        </p:txBody>
      </p:sp>
      <p:sp>
        <p:nvSpPr>
          <p:cNvPr id="16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189A0A-B70E-CE4C-9023-6AFC7F03D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714947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endParaRPr lang="de-DE" sz="2000" b="1" dirty="0"/>
          </a:p>
          <a:p>
            <a:pPr marL="0" indent="0" algn="ctr">
              <a:buNone/>
            </a:pPr>
            <a:endParaRPr lang="de-DE" sz="2000" b="1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endParaRPr lang="de-DE" sz="2000" b="1" dirty="0"/>
          </a:p>
          <a:p>
            <a:r>
              <a:rPr lang="de-DE" sz="2000" b="1" dirty="0"/>
              <a:t>Wahl des Themas</a:t>
            </a:r>
          </a:p>
          <a:p>
            <a:r>
              <a:rPr lang="de-DE" sz="2000" b="1" dirty="0"/>
              <a:t>Strukturieren des Themas</a:t>
            </a:r>
          </a:p>
          <a:p>
            <a:pPr marL="457200" lvl="1" indent="0">
              <a:buNone/>
            </a:pPr>
            <a:r>
              <a:rPr lang="de-DE" sz="1600" dirty="0" err="1"/>
              <a:t>Mind-Map</a:t>
            </a:r>
            <a:r>
              <a:rPr lang="de-DE" sz="1600" dirty="0"/>
              <a:t>/ Gedankenschwarm</a:t>
            </a:r>
          </a:p>
          <a:p>
            <a:r>
              <a:rPr lang="de-DE" sz="2000" b="1" dirty="0"/>
              <a:t>Informationsbeschaffung</a:t>
            </a:r>
            <a:r>
              <a:rPr lang="de-DE" sz="2000" dirty="0"/>
              <a:t> </a:t>
            </a:r>
          </a:p>
          <a:p>
            <a:pPr marL="457200" lvl="1" indent="0">
              <a:buNone/>
            </a:pPr>
            <a:r>
              <a:rPr lang="de-DE" sz="1600" dirty="0"/>
              <a:t>Bücher ausleihen, Internetrecherche</a:t>
            </a:r>
          </a:p>
          <a:p>
            <a:r>
              <a:rPr lang="de-DE" sz="2000" b="1" dirty="0"/>
              <a:t>Informationen aus Texten</a:t>
            </a:r>
          </a:p>
          <a:p>
            <a:pPr marL="457200" lvl="1" indent="0">
              <a:buNone/>
            </a:pPr>
            <a:r>
              <a:rPr lang="de-DE" sz="1600" dirty="0"/>
              <a:t>lesen, markieren, passende Informationen zum Thema finden,  passende Bilder aussuchen</a:t>
            </a:r>
          </a:p>
          <a:p>
            <a:r>
              <a:rPr lang="de-DE" sz="2000" b="1" dirty="0"/>
              <a:t>Texte schreiben</a:t>
            </a:r>
          </a:p>
          <a:p>
            <a:pPr marL="457200" lvl="1" indent="0">
              <a:buNone/>
            </a:pPr>
            <a:r>
              <a:rPr lang="de-DE" sz="1600" dirty="0"/>
              <a:t>passende Schriftgröße wählen, passende Schrift- und Hintergrundfarbe wählen</a:t>
            </a:r>
          </a:p>
          <a:p>
            <a:r>
              <a:rPr lang="de-DE" sz="2000" b="1" dirty="0"/>
              <a:t>Passende Gegenstände</a:t>
            </a:r>
          </a:p>
          <a:p>
            <a:pPr marL="457200" lvl="1" indent="0">
              <a:buNone/>
            </a:pPr>
            <a:r>
              <a:rPr lang="de-DE" sz="1600" dirty="0"/>
              <a:t>aussuchen und mitbringen oder herstellen</a:t>
            </a:r>
          </a:p>
          <a:p>
            <a:r>
              <a:rPr lang="de-DE" sz="2000" b="1" dirty="0"/>
              <a:t>Stichwortzettel</a:t>
            </a:r>
            <a:r>
              <a:rPr lang="de-DE" sz="2000" dirty="0"/>
              <a:t> </a:t>
            </a:r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459A50-398B-8244-A8DC-6753A963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AB6205-1DF1-2A4B-8327-0EA6B8C45DAD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CA3CBAC9-84B3-F342-B25B-C6AB3FE6688F}"/>
              </a:ext>
            </a:extLst>
          </p:cNvPr>
          <p:cNvGrpSpPr/>
          <p:nvPr/>
        </p:nvGrpSpPr>
        <p:grpSpPr>
          <a:xfrm>
            <a:off x="4572174" y="1317242"/>
            <a:ext cx="6656758" cy="457200"/>
            <a:chOff x="4571018" y="1346495"/>
            <a:chExt cx="6656758" cy="457200"/>
          </a:xfrm>
        </p:grpSpPr>
        <p:sp>
          <p:nvSpPr>
            <p:cNvPr id="17" name="Abgerundetes Rechteck 16">
              <a:extLst>
                <a:ext uri="{FF2B5EF4-FFF2-40B4-BE49-F238E27FC236}">
                  <a16:creationId xmlns:a16="http://schemas.microsoft.com/office/drawing/2014/main" id="{00207624-C7E4-A845-B558-ACD4D78BBCDC}"/>
                </a:ext>
              </a:extLst>
            </p:cNvPr>
            <p:cNvSpPr/>
            <p:nvPr/>
          </p:nvSpPr>
          <p:spPr>
            <a:xfrm>
              <a:off x="4571019" y="1346495"/>
              <a:ext cx="6656757" cy="457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62189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6A40E337-7628-7E44-AE8F-747E740F33EA}"/>
                </a:ext>
              </a:extLst>
            </p:cNvPr>
            <p:cNvSpPr txBox="1"/>
            <p:nvPr/>
          </p:nvSpPr>
          <p:spPr>
            <a:xfrm>
              <a:off x="4571018" y="1370491"/>
              <a:ext cx="6551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Nötige Methodenkompetenzen zur Vorbereitung einer Ausstellung:</a:t>
              </a:r>
            </a:p>
          </p:txBody>
        </p:sp>
      </p:grpSp>
      <p:sp>
        <p:nvSpPr>
          <p:cNvPr id="23" name="Abgerundetes Rechteck 22">
            <a:extLst>
              <a:ext uri="{FF2B5EF4-FFF2-40B4-BE49-F238E27FC236}">
                <a16:creationId xmlns:a16="http://schemas.microsoft.com/office/drawing/2014/main" id="{86790CD4-D701-7E46-92D5-8E3C7078FC9C}"/>
              </a:ext>
            </a:extLst>
          </p:cNvPr>
          <p:cNvSpPr/>
          <p:nvPr/>
        </p:nvSpPr>
        <p:spPr>
          <a:xfrm>
            <a:off x="4571019" y="551709"/>
            <a:ext cx="6551250" cy="536330"/>
          </a:xfrm>
          <a:prstGeom prst="roundRect">
            <a:avLst/>
          </a:prstGeom>
          <a:solidFill>
            <a:schemeClr val="accent2">
              <a:lumMod val="7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4FF580C-A10B-9F4C-A950-264AABD00461}"/>
              </a:ext>
            </a:extLst>
          </p:cNvPr>
          <p:cNvSpPr txBox="1"/>
          <p:nvPr/>
        </p:nvSpPr>
        <p:spPr>
          <a:xfrm>
            <a:off x="5048332" y="627575"/>
            <a:ext cx="5596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Ohne Methodenkompetenz keine Fachkompetenz </a:t>
            </a:r>
          </a:p>
        </p:txBody>
      </p:sp>
    </p:spTree>
    <p:extLst>
      <p:ext uri="{BB962C8B-B14F-4D97-AF65-F5344CB8AC3E}">
        <p14:creationId xmlns:p14="http://schemas.microsoft.com/office/powerpoint/2010/main" val="265704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71CD8A-BCC3-3448-B43B-BCAB9ECA9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Ziele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E50C47-DFE4-4E45-A88F-650FC897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1523411"/>
            <a:ext cx="6906491" cy="37214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/>
              <a:t>ab VSK Methodenkompetenz entwickeln</a:t>
            </a:r>
          </a:p>
          <a:p>
            <a:r>
              <a:rPr lang="de-DE" sz="2200" dirty="0"/>
              <a:t>angebahnte Fertigkeiten festigen und weiterentwickelt</a:t>
            </a:r>
          </a:p>
          <a:p>
            <a:r>
              <a:rPr lang="de-DE" sz="2200" dirty="0"/>
              <a:t>eigenverantwortliches Arbeiten und Lernen</a:t>
            </a:r>
          </a:p>
          <a:p>
            <a:r>
              <a:rPr lang="de-DE" sz="2200" dirty="0"/>
              <a:t>Kommunikations- und Teamfähigkeit entwickeln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218B8-FDF7-AC44-9027-07B981E4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AB6205-1DF1-2A4B-8327-0EA6B8C45DAD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30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297402-271B-E245-AE90-CA87F47C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Methoden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50DBED-4C9D-0F42-ADD3-A255CB3D7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121" y="1730927"/>
            <a:ext cx="5536397" cy="3730388"/>
          </a:xfrm>
        </p:spPr>
        <p:txBody>
          <a:bodyPr>
            <a:normAutofit/>
          </a:bodyPr>
          <a:lstStyle/>
          <a:p>
            <a:r>
              <a:rPr lang="de-DE" dirty="0"/>
              <a:t>Organisation</a:t>
            </a:r>
          </a:p>
          <a:p>
            <a:r>
              <a:rPr lang="de-DE" dirty="0"/>
              <a:t>Lern- und Arbeitstechniken </a:t>
            </a:r>
          </a:p>
          <a:p>
            <a:r>
              <a:rPr lang="de-DE" dirty="0"/>
              <a:t>Kommunikation</a:t>
            </a:r>
          </a:p>
          <a:p>
            <a:r>
              <a:rPr lang="de-DE" dirty="0"/>
              <a:t>Sozialform</a:t>
            </a:r>
          </a:p>
          <a:p>
            <a:r>
              <a:rPr lang="de-DE" dirty="0"/>
              <a:t>Texte und Informationen</a:t>
            </a:r>
          </a:p>
          <a:p>
            <a:r>
              <a:rPr lang="de-DE" dirty="0"/>
              <a:t>Dokumentation und Präsentation</a:t>
            </a:r>
          </a:p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303FE5-2E75-8C46-91BC-5D43C742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AB6205-1DF1-2A4B-8327-0EA6B8C45DAD}" type="slidenum">
              <a:rPr lang="de-DE" smtClean="0"/>
              <a:pPr>
                <a:spcAft>
                  <a:spcPts val="600"/>
                </a:spcAft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2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5" y="1289287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Organisation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6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879728" y="3941867"/>
            <a:ext cx="2800865" cy="914400"/>
            <a:chOff x="4835611" y="3749516"/>
            <a:chExt cx="2800865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10416" y="4140468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91915" y="1659023"/>
            <a:ext cx="4053016" cy="2727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Beschriftete </a:t>
            </a:r>
            <a:r>
              <a:rPr lang="de-DE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Ranzenfächer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Ordnungsdienst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Vorleben aller </a:t>
            </a:r>
            <a:r>
              <a:rPr lang="de-DE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MitarbeiterInnen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Einüben Pausenausleihsystem- Patenkinder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Beschriftete Ablagefächer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Farben für die Fächer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Ämterkarten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64995" y="1914136"/>
            <a:ext cx="3222459" cy="4583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400" dirty="0"/>
              <a:t>		    </a:t>
            </a:r>
            <a:r>
              <a:rPr lang="de-DE" sz="1400" b="1" dirty="0"/>
              <a:t>Ab VSK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an der Garderobe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in der Schule 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in der Pausenausleihe 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am Arbeitsplatz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Materialien für die Stunde bereitlegen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Benötigte Materialien mitbringen 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Zeit einteilen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Namen auf Hefter und Arbeitsblätter schreiben/ aufkleben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Klassendienste erledigen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im Schulranzen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Ordnung in der Federtasche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891915" y="4668931"/>
            <a:ext cx="4225138" cy="1674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 err="1"/>
              <a:t>Schulranzencheck</a:t>
            </a:r>
            <a:r>
              <a:rPr lang="de-DE" sz="1400" dirty="0"/>
              <a:t> eine Seite des Schulplaners (siehe Anhang).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Federtaschencheck (siehe Anhang).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Ämterkarten – Orientierung ohne Worte, Verlag an der Ruhr. 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27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5" y="1289287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Lern- und Arbeitstechniken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7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879728" y="3941867"/>
            <a:ext cx="2800865" cy="914400"/>
            <a:chOff x="4835611" y="3749516"/>
            <a:chExt cx="2800865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10416" y="4140468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91915" y="2181433"/>
            <a:ext cx="4053016" cy="1028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fächerübergreifend im Unterricht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Fach Deutsch üben des richtigen Umgangs mit dem Füller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62543" y="2196394"/>
            <a:ext cx="322245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400" b="1" dirty="0"/>
              <a:t>VSK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aufkleben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schneiden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falten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ausmalen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sortieren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abheften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markieren</a:t>
            </a:r>
          </a:p>
          <a:p>
            <a:pPr lvl="0"/>
            <a:r>
              <a:rPr lang="de-DE" sz="1400" b="1" dirty="0"/>
              <a:t>Ab Klasse 1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Schulplaner führen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richtig abschreiben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Heft- und </a:t>
            </a:r>
            <a:r>
              <a:rPr lang="de-DE" sz="1400" dirty="0" err="1"/>
              <a:t>Mappenführung</a:t>
            </a:r>
            <a:endParaRPr lang="de-DE" sz="1400" dirty="0"/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Arbeitsblatt ausfüllen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Selbstkontrolle nutzen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auswendig lernen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für Tests und Arbeiten lernen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Tests und Arbeiten schreiben</a:t>
            </a:r>
          </a:p>
          <a:p>
            <a:pPr lvl="0"/>
            <a:r>
              <a:rPr lang="de-DE" sz="1400" b="1" dirty="0"/>
              <a:t>Ab Klasse 2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de-DE" sz="1400" dirty="0"/>
              <a:t>Füllerführerschein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891915" y="4668931"/>
            <a:ext cx="4225138" cy="135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Füllerführerschein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schuleigener Schulplaner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 und Flora – Regeln zum richtig abschreiben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Kontrollblatt mein Hefter</a:t>
            </a:r>
          </a:p>
        </p:txBody>
      </p:sp>
    </p:spTree>
    <p:extLst>
      <p:ext uri="{BB962C8B-B14F-4D97-AF65-F5344CB8AC3E}">
        <p14:creationId xmlns:p14="http://schemas.microsoft.com/office/powerpoint/2010/main" val="15911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5" y="1289287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Kommunikation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8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907496" y="3999882"/>
            <a:ext cx="2803044" cy="914400"/>
            <a:chOff x="4835611" y="3749516"/>
            <a:chExt cx="2803044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12595" y="3873086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90547" y="2360882"/>
            <a:ext cx="4053016" cy="78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fächerübergreifend im Unterricht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98899" y="2801359"/>
            <a:ext cx="3222459" cy="264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400" b="1" dirty="0"/>
              <a:t>Ab VSK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Laut und deutlich sprechen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Freies Sprechen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Gesprächsregeln beachten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Aktiv zuhören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Reflektieren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Rückmeldung geben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Wertschätzender Umgang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890547" y="5029541"/>
            <a:ext cx="4225138" cy="382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Klassenrat, Verlag an der Ruhr.</a:t>
            </a: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4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364C4D0E-C0CB-2440-A451-B06D6EA22FAD}"/>
              </a:ext>
            </a:extLst>
          </p:cNvPr>
          <p:cNvSpPr/>
          <p:nvPr/>
        </p:nvSpPr>
        <p:spPr>
          <a:xfrm>
            <a:off x="4859134" y="3955383"/>
            <a:ext cx="5642919" cy="2537492"/>
          </a:xfrm>
          <a:prstGeom prst="rect">
            <a:avLst/>
          </a:prstGeom>
          <a:solidFill>
            <a:schemeClr val="accent2">
              <a:lumMod val="20000"/>
              <a:lumOff val="8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1139F9E-0D6F-F543-ADBC-CD802EAA884A}"/>
              </a:ext>
            </a:extLst>
          </p:cNvPr>
          <p:cNvSpPr/>
          <p:nvPr/>
        </p:nvSpPr>
        <p:spPr>
          <a:xfrm>
            <a:off x="4859134" y="1315533"/>
            <a:ext cx="5642919" cy="2639850"/>
          </a:xfrm>
          <a:prstGeom prst="rect">
            <a:avLst/>
          </a:prstGeom>
          <a:solidFill>
            <a:schemeClr val="accent2">
              <a:lumMod val="60000"/>
              <a:lumOff val="40000"/>
              <a:alpha val="4779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5708317-AA20-7F44-B809-9AFA2D850E17}"/>
              </a:ext>
            </a:extLst>
          </p:cNvPr>
          <p:cNvSpPr/>
          <p:nvPr/>
        </p:nvSpPr>
        <p:spPr>
          <a:xfrm>
            <a:off x="883509" y="1292469"/>
            <a:ext cx="3653322" cy="5200405"/>
          </a:xfrm>
          <a:prstGeom prst="rect">
            <a:avLst/>
          </a:prstGeom>
          <a:solidFill>
            <a:schemeClr val="accent2">
              <a:alpha val="44169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D52F9-E54E-7E4B-BE05-479756E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16" y="1365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Sozialformen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9D32F5-E290-CF4E-BD9D-6E934EE1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6205-1DF1-2A4B-8327-0EA6B8C45DAD}" type="slidenum">
              <a:rPr lang="de-DE" smtClean="0"/>
              <a:t>9</a:t>
            </a:fld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B062907-3F3B-004B-802D-0A1E2C5B6D6F}"/>
              </a:ext>
            </a:extLst>
          </p:cNvPr>
          <p:cNvGrpSpPr/>
          <p:nvPr/>
        </p:nvGrpSpPr>
        <p:grpSpPr>
          <a:xfrm>
            <a:off x="1209933" y="1510594"/>
            <a:ext cx="2750408" cy="914400"/>
            <a:chOff x="838200" y="1889213"/>
            <a:chExt cx="2750408" cy="9144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4EB2A19-F8D1-CE4C-86C8-8483F37E7097}"/>
                </a:ext>
              </a:extLst>
            </p:cNvPr>
            <p:cNvSpPr txBox="1"/>
            <p:nvPr/>
          </p:nvSpPr>
          <p:spPr>
            <a:xfrm>
              <a:off x="1752600" y="2007632"/>
              <a:ext cx="1836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Organisation</a:t>
              </a:r>
            </a:p>
          </p:txBody>
        </p:sp>
        <p:pic>
          <p:nvPicPr>
            <p:cNvPr id="10" name="Grafik 9" descr="Volltreffer mit einfarbiger Füllung">
              <a:extLst>
                <a:ext uri="{FF2B5EF4-FFF2-40B4-BE49-F238E27FC236}">
                  <a16:creationId xmlns:a16="http://schemas.microsoft.com/office/drawing/2014/main" id="{7672C3A8-0647-7B4A-9BD2-3B07D4674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1889213"/>
              <a:ext cx="883630" cy="914400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E92AA488-C3BA-674A-B1FD-00E975699DB9}"/>
              </a:ext>
            </a:extLst>
          </p:cNvPr>
          <p:cNvGrpSpPr/>
          <p:nvPr/>
        </p:nvGrpSpPr>
        <p:grpSpPr>
          <a:xfrm>
            <a:off x="5072369" y="1315532"/>
            <a:ext cx="3002692" cy="914400"/>
            <a:chOff x="4967416" y="1919764"/>
            <a:chExt cx="3002692" cy="91440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6FD82C3-C466-A745-BA94-D220CD0D4C4C}"/>
                </a:ext>
              </a:extLst>
            </p:cNvPr>
            <p:cNvSpPr txBox="1"/>
            <p:nvPr/>
          </p:nvSpPr>
          <p:spPr>
            <a:xfrm>
              <a:off x="6079527" y="1977081"/>
              <a:ext cx="1890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Anwendung</a:t>
              </a:r>
            </a:p>
          </p:txBody>
        </p:sp>
        <p:pic>
          <p:nvPicPr>
            <p:cNvPr id="15" name="Grafik 14" descr="Klassenzimmer mit einfarbiger Füllung">
              <a:extLst>
                <a:ext uri="{FF2B5EF4-FFF2-40B4-BE49-F238E27FC236}">
                  <a16:creationId xmlns:a16="http://schemas.microsoft.com/office/drawing/2014/main" id="{2FF134A2-CBAF-8B47-8812-7E7018FC9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67416" y="1919764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D07BE6B-8653-7842-BBC4-E0EBEC821DAA}"/>
              </a:ext>
            </a:extLst>
          </p:cNvPr>
          <p:cNvGrpSpPr/>
          <p:nvPr/>
        </p:nvGrpSpPr>
        <p:grpSpPr>
          <a:xfrm>
            <a:off x="4907496" y="3999882"/>
            <a:ext cx="2803044" cy="914400"/>
            <a:chOff x="4835611" y="3749516"/>
            <a:chExt cx="2803044" cy="914400"/>
          </a:xfrm>
        </p:grpSpPr>
        <p:pic>
          <p:nvPicPr>
            <p:cNvPr id="17" name="Grafik 16" descr="Kleber Silhouette">
              <a:extLst>
                <a:ext uri="{FF2B5EF4-FFF2-40B4-BE49-F238E27FC236}">
                  <a16:creationId xmlns:a16="http://schemas.microsoft.com/office/drawing/2014/main" id="{0EB91C97-731F-5342-8799-DDEECAB73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35611" y="3749516"/>
              <a:ext cx="914400" cy="914400"/>
            </a:xfrm>
            <a:prstGeom prst="rect">
              <a:avLst/>
            </a:prstGeom>
          </p:spPr>
        </p:pic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F6A750E-E37D-4F46-88B0-DF001FEC36BD}"/>
                </a:ext>
              </a:extLst>
            </p:cNvPr>
            <p:cNvSpPr txBox="1"/>
            <p:nvPr/>
          </p:nvSpPr>
          <p:spPr>
            <a:xfrm>
              <a:off x="6112595" y="3783204"/>
              <a:ext cx="1526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chemeClr val="accent1">
                      <a:lumMod val="50000"/>
                    </a:schemeClr>
                  </a:solidFill>
                </a:rPr>
                <a:t>Material</a:t>
              </a:r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29C8F129-2F26-3047-8E5E-9E1381037BFF}"/>
              </a:ext>
            </a:extLst>
          </p:cNvPr>
          <p:cNvSpPr txBox="1"/>
          <p:nvPr/>
        </p:nvSpPr>
        <p:spPr>
          <a:xfrm>
            <a:off x="5887997" y="2500930"/>
            <a:ext cx="4053016" cy="78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fächerübergreifend im Unterricht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F8162C-50B4-F04C-9015-D2B67DF92009}"/>
              </a:ext>
            </a:extLst>
          </p:cNvPr>
          <p:cNvSpPr txBox="1"/>
          <p:nvPr/>
        </p:nvSpPr>
        <p:spPr>
          <a:xfrm>
            <a:off x="1077102" y="2711477"/>
            <a:ext cx="3222459" cy="264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400" b="1" dirty="0"/>
              <a:t>Ab VSK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Sitzkreis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Einzelarbeit/Stillarbeit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Partnerarbeit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Gruppenarbeit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Helfersystem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freie Arbeitsformen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/>
              <a:t>Feedback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7BA1074-8623-6A49-8FB5-EE3EC68AB350}"/>
              </a:ext>
            </a:extLst>
          </p:cNvPr>
          <p:cNvSpPr txBox="1"/>
          <p:nvPr/>
        </p:nvSpPr>
        <p:spPr>
          <a:xfrm>
            <a:off x="5718425" y="4424577"/>
            <a:ext cx="4225138" cy="2321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Regeln zu den Sozialformen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Ämterkarten Gruppenarbeit: Wer mit wem? Verlag an der Ruhr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 präsentiert! Beobachtungs- und Feedback-Karten für Präsentation. Verlag an der Ruhr</a:t>
            </a: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 und Flora – Rückmeldung zu Lesevorträgen</a:t>
            </a:r>
          </a:p>
          <a:p>
            <a:pPr lvl="0">
              <a:lnSpc>
                <a:spcPct val="150000"/>
              </a:lnSpc>
            </a:pPr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73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547</Words>
  <Application>Microsoft Office PowerPoint</Application>
  <PresentationFormat>Breitbild</PresentationFormat>
  <Paragraphs>184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</vt:lpstr>
      <vt:lpstr>Methodencurriculum</vt:lpstr>
      <vt:lpstr>PowerPoint-Präsentation</vt:lpstr>
      <vt:lpstr>Kompetenzen</vt:lpstr>
      <vt:lpstr>Ziele</vt:lpstr>
      <vt:lpstr>Methoden</vt:lpstr>
      <vt:lpstr>Organisation</vt:lpstr>
      <vt:lpstr>Lern- und Arbeitstechniken</vt:lpstr>
      <vt:lpstr>Kommunikation</vt:lpstr>
      <vt:lpstr>Sozialformen</vt:lpstr>
      <vt:lpstr>Texte und Informationen</vt:lpstr>
      <vt:lpstr>Dokumentation und 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Methodencurriculum</dc:title>
  <dc:creator>Gerrit Schmitt</dc:creator>
  <cp:lastModifiedBy>Administrator</cp:lastModifiedBy>
  <cp:revision>30</cp:revision>
  <cp:lastPrinted>2021-05-30T20:30:06Z</cp:lastPrinted>
  <dcterms:created xsi:type="dcterms:W3CDTF">2021-05-30T09:40:43Z</dcterms:created>
  <dcterms:modified xsi:type="dcterms:W3CDTF">2025-05-30T16:42:24Z</dcterms:modified>
</cp:coreProperties>
</file>